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0"/>
  </p:notesMasterIdLst>
  <p:sldIdLst>
    <p:sldId id="256" r:id="rId2"/>
    <p:sldId id="286" r:id="rId3"/>
    <p:sldId id="305" r:id="rId4"/>
    <p:sldId id="287" r:id="rId5"/>
    <p:sldId id="367" r:id="rId6"/>
    <p:sldId id="351" r:id="rId7"/>
    <p:sldId id="353" r:id="rId8"/>
    <p:sldId id="350" r:id="rId9"/>
    <p:sldId id="354" r:id="rId10"/>
    <p:sldId id="356" r:id="rId11"/>
    <p:sldId id="375" r:id="rId12"/>
    <p:sldId id="376" r:id="rId13"/>
    <p:sldId id="368" r:id="rId14"/>
    <p:sldId id="352" r:id="rId15"/>
    <p:sldId id="369" r:id="rId16"/>
    <p:sldId id="362" r:id="rId17"/>
    <p:sldId id="361" r:id="rId18"/>
    <p:sldId id="364" r:id="rId19"/>
    <p:sldId id="355" r:id="rId20"/>
    <p:sldId id="370" r:id="rId21"/>
    <p:sldId id="359" r:id="rId22"/>
    <p:sldId id="372" r:id="rId23"/>
    <p:sldId id="374" r:id="rId24"/>
    <p:sldId id="373" r:id="rId25"/>
    <p:sldId id="288" r:id="rId26"/>
    <p:sldId id="301" r:id="rId27"/>
    <p:sldId id="260" r:id="rId28"/>
    <p:sldId id="37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8" autoAdjust="0"/>
    <p:restoredTop sz="88869" autoAdjust="0"/>
  </p:normalViewPr>
  <p:slideViewPr>
    <p:cSldViewPr snapToGrid="0">
      <p:cViewPr>
        <p:scale>
          <a:sx n="64" d="100"/>
          <a:sy n="64" d="100"/>
        </p:scale>
        <p:origin x="606" y="114"/>
      </p:cViewPr>
      <p:guideLst/>
    </p:cSldViewPr>
  </p:slideViewPr>
  <p:outlineViewPr>
    <p:cViewPr>
      <p:scale>
        <a:sx n="33" d="100"/>
        <a:sy n="33" d="100"/>
      </p:scale>
      <p:origin x="0" y="-10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2C658-F2EB-4FA6-8A47-508CF87014A5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C64B-A128-4A5A-BC21-3D94CAA0C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6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Ключевой «рабочий инструмент» менеджера</a:t>
            </a:r>
          </a:p>
          <a:p>
            <a:r>
              <a:rPr lang="ru-RU" dirty="0" smtClean="0"/>
              <a:t>Инструменты</a:t>
            </a:r>
          </a:p>
          <a:p>
            <a:pPr lvl="1"/>
            <a:r>
              <a:rPr lang="ru-RU" dirty="0" smtClean="0"/>
              <a:t>СДР, </a:t>
            </a:r>
            <a:r>
              <a:rPr lang="ru-RU" dirty="0" err="1" smtClean="0"/>
              <a:t>Гантт</a:t>
            </a:r>
            <a:r>
              <a:rPr lang="ru-RU" dirty="0" smtClean="0"/>
              <a:t>, сетевые графики</a:t>
            </a:r>
          </a:p>
          <a:p>
            <a:pPr lvl="1"/>
            <a:r>
              <a:rPr lang="ru-RU" dirty="0" err="1" smtClean="0"/>
              <a:t>Бэклог</a:t>
            </a:r>
            <a:r>
              <a:rPr lang="ru-RU" dirty="0" smtClean="0"/>
              <a:t>, план по итерациям, диаграмма сгорания и  доска проектов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9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463" y="228441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463" y="4857843"/>
            <a:ext cx="9144000" cy="12885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67B7-E3C8-4E08-811C-A1406A780B04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267" y="408403"/>
            <a:ext cx="5496196" cy="2926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57" y="0"/>
            <a:ext cx="3924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99F-CFAB-4B67-B09E-75D16DA3BF54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7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6DB5-B836-45A6-925D-C68805014637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45224" cy="12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766482"/>
            <a:ext cx="10345271" cy="9242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43" y="86315"/>
            <a:ext cx="2574338" cy="3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538-66F8-42ED-8479-F78CD2094761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4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F97-005D-49A6-BBD2-8A4EFAA0D132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F5B-0B79-42BA-A9AD-E535C0379C94}" type="datetime1">
              <a:rPr lang="ru-RU" smtClean="0"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4EC2-2D0A-4A9F-A31E-AD08F0D8984C}" type="datetime1">
              <a:rPr lang="ru-RU" smtClean="0"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02E-2E8D-4AB9-ADB7-A8F6A36B5964}" type="datetime1">
              <a:rPr lang="ru-RU" smtClean="0"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03EC-F6D0-4F69-9922-51B7D15D2A23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16E9-D0D9-483C-AA1F-37045947F4C3}" type="datetime1">
              <a:rPr lang="ru-RU" smtClean="0"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2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BE39-C69A-4222-99FE-832434153C92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47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Управление проектами исследования и разработки // #</a:t>
            </a:r>
            <a:r>
              <a:rPr lang="ru-RU" dirty="0" err="1" smtClean="0"/>
              <a:t>RnDm</a:t>
            </a:r>
            <a:r>
              <a:rPr lang="ru-RU" dirty="0" smtClean="0"/>
              <a:t> Качалин Алексей // @</a:t>
            </a:r>
            <a:r>
              <a:rPr lang="ru-RU" dirty="0" err="1" smtClean="0"/>
              <a:t>kchln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jectsmart.co.uk/real-world-project-management-procurement-management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kenkrogue/2015/03/26/what-is-value-the-costco-value-propositio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S2Ha34qyg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3.ha.org.hk/qeh/wiser/doc/7bq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isk_IT" TargetMode="External"/><Relationship Id="rId7" Type="http://schemas.openxmlformats.org/officeDocument/2006/relationships/hyperlink" Target="http://smah.uow.edu.au/content/groups/public/@web/@sci/@chem/documents/doc/uow055726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rookes.ac.uk/download/attachments/66060770/Risk+Management+in+Projects.pdf" TargetMode="External"/><Relationship Id="rId5" Type="http://schemas.openxmlformats.org/officeDocument/2006/relationships/hyperlink" Target="http://csrc.nist.gov/publications/nistpubs/800-39/SP800-39-final.pdf" TargetMode="External"/><Relationship Id="rId4" Type="http://schemas.openxmlformats.org/officeDocument/2006/relationships/hyperlink" Target="http://en.wikipedia.org/wiki/Enterprise_risk_manageme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-ssrl.slac.stanford.edu/lcls/reviews/rsb_project/2009_rsb_may18-19/supporting_docs/rsb_risk_management_plan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pharmafocusasia.com/articles/increasing-speed-randd-stage-g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hase%E2%80%93gate_mode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iki.brookes.ac.uk/download/attachments/66060770/Risk+Management+in+Projects.pdf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3.ha.org.hk/qeh/wiser/doc/7bq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forms/3TY6xoQcLN" TargetMode="External"/><Relationship Id="rId5" Type="http://schemas.openxmlformats.org/officeDocument/2006/relationships/hyperlink" Target="http://en.wikipedia.org/wiki/Risk_management" TargetMode="External"/><Relationship Id="rId4" Type="http://schemas.openxmlformats.org/officeDocument/2006/relationships/hyperlink" Target="http://preserve.lehigh.edu/cgi/viewcontent.cgi?article=2299&amp;context=etd" TargetMode="External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roject_managemen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463" y="1861391"/>
            <a:ext cx="9144000" cy="2387600"/>
          </a:xfrm>
        </p:spPr>
        <p:txBody>
          <a:bodyPr/>
          <a:lstStyle/>
          <a:p>
            <a:pPr algn="r"/>
            <a:r>
              <a:rPr lang="ru-RU" dirty="0" smtClean="0"/>
              <a:t>Управление проектами исследования и разработки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Лекция </a:t>
            </a:r>
            <a:r>
              <a:rPr lang="en-US" sz="3200" dirty="0" smtClean="0"/>
              <a:t>#</a:t>
            </a:r>
            <a:r>
              <a:rPr lang="ru-RU" sz="3200" dirty="0"/>
              <a:t>5</a:t>
            </a:r>
            <a:r>
              <a:rPr lang="ru-RU" sz="3200" dirty="0" smtClean="0"/>
              <a:t>. Выполнение. Мониторинг и контроль</a:t>
            </a:r>
            <a:endParaRPr lang="ru-RU" sz="3200" dirty="0"/>
          </a:p>
        </p:txBody>
      </p:sp>
      <p:pic>
        <p:nvPicPr>
          <p:cNvPr id="6146" name="Picture 2" descr="https://lh5.googleusercontent.com/YNr0bTErgR2nRHJ_CEyblWI1oetCXVwFkH-dzonphpnJR79s6qVn2mjfvQnwrQiqpBXrlNFMW3tQZY1oF0ZCsMD-4NvQTWTyg_StPuwCeSho_T3ypqAHRIcstonBWgzEzNhaHZ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63" y="71839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Отдельные элементы контролируются профильными специалистами</a:t>
            </a:r>
          </a:p>
          <a:p>
            <a:pPr lvl="1"/>
            <a:r>
              <a:rPr lang="ru-RU" dirty="0" smtClean="0"/>
              <a:t>Надо проверить качество контроля</a:t>
            </a:r>
          </a:p>
          <a:p>
            <a:pPr lvl="1"/>
            <a:r>
              <a:rPr lang="ru-RU" dirty="0" smtClean="0"/>
              <a:t>Надо </a:t>
            </a:r>
            <a:r>
              <a:rPr lang="ru-RU" dirty="0" err="1" smtClean="0"/>
              <a:t>коммуницировать</a:t>
            </a:r>
            <a:endParaRPr lang="ru-RU" dirty="0" smtClean="0"/>
          </a:p>
          <a:p>
            <a:r>
              <a:rPr lang="ru-RU" dirty="0" smtClean="0"/>
              <a:t>Анализ</a:t>
            </a:r>
          </a:p>
          <a:p>
            <a:pPr lvl="1"/>
            <a:r>
              <a:rPr lang="ru-RU" dirty="0" smtClean="0"/>
              <a:t>Результатов</a:t>
            </a:r>
          </a:p>
          <a:p>
            <a:pPr lvl="1"/>
            <a:r>
              <a:rPr lang="ru-RU" dirty="0" smtClean="0"/>
              <a:t>Процессов</a:t>
            </a:r>
          </a:p>
          <a:p>
            <a:pPr lvl="1"/>
            <a:r>
              <a:rPr lang="ru-RU" dirty="0" smtClean="0"/>
              <a:t>Выборочные проверки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Снабжение (</a:t>
            </a:r>
            <a:r>
              <a:rPr lang="en-US" dirty="0"/>
              <a:t>Procurement)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зависимости от домена могут быть достаточно сложными. </a:t>
            </a:r>
            <a:br>
              <a:rPr lang="ru-RU" dirty="0" smtClean="0"/>
            </a:br>
            <a:r>
              <a:rPr lang="ru-RU" dirty="0" smtClean="0"/>
              <a:t>В «реальном» мире</a:t>
            </a:r>
          </a:p>
          <a:p>
            <a:pPr lvl="1"/>
            <a:r>
              <a:rPr lang="ru-RU" dirty="0" smtClean="0"/>
              <a:t>Работа с поставщиками</a:t>
            </a:r>
          </a:p>
          <a:p>
            <a:pPr lvl="1"/>
            <a:r>
              <a:rPr lang="ru-RU" dirty="0" smtClean="0"/>
              <a:t>Объявление конкурсов</a:t>
            </a:r>
          </a:p>
          <a:p>
            <a:pPr lvl="1"/>
            <a:r>
              <a:rPr lang="ru-RU" dirty="0" smtClean="0"/>
              <a:t>Реклама закупки</a:t>
            </a:r>
          </a:p>
          <a:p>
            <a:pPr lvl="1"/>
            <a:r>
              <a:rPr lang="ru-RU" dirty="0" smtClean="0"/>
              <a:t>Оценка предложений</a:t>
            </a:r>
          </a:p>
          <a:p>
            <a:pPr lvl="1"/>
            <a:r>
              <a:rPr lang="ru-RU" dirty="0" smtClean="0"/>
              <a:t>Независимые оценки</a:t>
            </a:r>
          </a:p>
          <a:p>
            <a:pPr lvl="1"/>
            <a:r>
              <a:rPr lang="ru-RU" dirty="0" smtClean="0"/>
              <a:t>Переговоры </a:t>
            </a:r>
          </a:p>
          <a:p>
            <a:r>
              <a:rPr lang="ru-RU" dirty="0" smtClean="0"/>
              <a:t>В исследовательских проектах можно говорить о следующих примерах</a:t>
            </a:r>
          </a:p>
          <a:p>
            <a:pPr lvl="1"/>
            <a:r>
              <a:rPr lang="ru-RU" dirty="0" smtClean="0"/>
              <a:t>Аренда мощностей вычислителей</a:t>
            </a:r>
          </a:p>
          <a:p>
            <a:pPr lvl="1"/>
            <a:r>
              <a:rPr lang="ru-RU" dirty="0" smtClean="0"/>
              <a:t>Оборудование и ПО – условия лицензий</a:t>
            </a:r>
          </a:p>
          <a:p>
            <a:pPr lvl="1"/>
            <a:r>
              <a:rPr lang="ru-RU" dirty="0" smtClean="0"/>
              <a:t>Доступ к данным (БД, съем данных)</a:t>
            </a:r>
          </a:p>
          <a:p>
            <a:pPr lvl="1"/>
            <a:r>
              <a:rPr lang="ru-RU" dirty="0" smtClean="0"/>
              <a:t>Условия использования наработок 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10600" y="23823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Узнать больше о снабжении</a:t>
            </a:r>
          </a:p>
          <a:p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www.projectsmart.co.uk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0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Интегрированное управление и 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Можно делегировать но ответственность останется на менеджере</a:t>
            </a:r>
          </a:p>
          <a:p>
            <a:pPr lvl="1"/>
            <a:r>
              <a:rPr lang="ru-RU" dirty="0"/>
              <a:t>Специфические потребности, результаты</a:t>
            </a:r>
          </a:p>
          <a:p>
            <a:pPr lvl="2"/>
            <a:r>
              <a:rPr lang="ru-RU" dirty="0"/>
              <a:t>Надо уметь обеспечить</a:t>
            </a:r>
          </a:p>
          <a:p>
            <a:pPr lvl="3"/>
            <a:r>
              <a:rPr lang="ru-RU" dirty="0"/>
              <a:t>Или уметь найти того кто </a:t>
            </a:r>
            <a:r>
              <a:rPr lang="ru-RU" dirty="0" smtClean="0"/>
              <a:t>обеспечит</a:t>
            </a:r>
          </a:p>
          <a:p>
            <a:r>
              <a:rPr lang="ru-RU" dirty="0" smtClean="0"/>
              <a:t>«К пуговицам претензии есть?»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87" y="888765"/>
            <a:ext cx="4105623" cy="40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851401">
            <a:off x="248147" y="2040811"/>
            <a:ext cx="1707155" cy="2345178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ЗАПРОС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проекта, добавим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529" y="5018752"/>
            <a:ext cx="10515600" cy="103035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6000" dirty="0" smtClean="0"/>
              <a:t>Мониторинг и контроль </a:t>
            </a:r>
            <a:r>
              <a:rPr lang="ru-RU" sz="4800" dirty="0" smtClean="0"/>
              <a:t>– необходимая обратная связь в системе</a:t>
            </a:r>
            <a:endParaRPr lang="ru-RU" sz="4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7D1F-C100-4629-B5DF-0C327654E00B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281237">
            <a:off x="1356223" y="1679472"/>
            <a:ext cx="1707155" cy="2348149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Устав Проекта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 rot="457703">
            <a:off x="2947900" y="1633931"/>
            <a:ext cx="1707155" cy="2348149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СДР</a:t>
            </a:r>
            <a:endParaRPr lang="ru-RU" sz="32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174289" y="2642417"/>
            <a:ext cx="1049215" cy="42225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175924">
            <a:off x="4467319" y="1835827"/>
            <a:ext cx="1707155" cy="2348149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Расписание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78302" y="3212963"/>
            <a:ext cx="1407771" cy="82142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87" y="888765"/>
            <a:ext cx="4105623" cy="40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и контроль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3238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Функции менеджера как управляющего проектом </a:t>
            </a:r>
          </a:p>
          <a:p>
            <a:r>
              <a:rPr lang="ru-RU" dirty="0" smtClean="0"/>
              <a:t>Границы проекта</a:t>
            </a:r>
          </a:p>
          <a:p>
            <a:pPr lvl="1"/>
            <a:r>
              <a:rPr lang="ru-RU" dirty="0" smtClean="0"/>
              <a:t>Цели</a:t>
            </a:r>
          </a:p>
          <a:p>
            <a:pPr lvl="1"/>
            <a:r>
              <a:rPr lang="ru-RU" dirty="0" smtClean="0"/>
              <a:t>Бюджет</a:t>
            </a:r>
          </a:p>
          <a:p>
            <a:pPr lvl="1"/>
            <a:r>
              <a:rPr lang="ru-RU" dirty="0" smtClean="0"/>
              <a:t>Расписание</a:t>
            </a:r>
          </a:p>
          <a:p>
            <a:r>
              <a:rPr lang="ru-RU" dirty="0" smtClean="0"/>
              <a:t>Контроль коммуникаций</a:t>
            </a:r>
            <a:endParaRPr lang="ru-RU" dirty="0"/>
          </a:p>
          <a:p>
            <a:r>
              <a:rPr lang="ru-RU" dirty="0" smtClean="0"/>
              <a:t>Контроль работы </a:t>
            </a:r>
            <a:r>
              <a:rPr lang="ru-RU" dirty="0"/>
              <a:t>с </a:t>
            </a:r>
            <a:r>
              <a:rPr lang="ru-RU" dirty="0" smtClean="0"/>
              <a:t>ЗЛ проекта</a:t>
            </a:r>
            <a:endParaRPr lang="ru-RU" dirty="0"/>
          </a:p>
          <a:p>
            <a:r>
              <a:rPr lang="ru-RU" dirty="0"/>
              <a:t>Контроль качества</a:t>
            </a:r>
          </a:p>
          <a:p>
            <a:r>
              <a:rPr lang="ru-RU" dirty="0" smtClean="0"/>
              <a:t>Контроль поставок</a:t>
            </a:r>
          </a:p>
          <a:p>
            <a:r>
              <a:rPr lang="ru-RU" dirty="0" smtClean="0"/>
              <a:t>Контроль рисков</a:t>
            </a:r>
          </a:p>
          <a:p>
            <a:pPr marL="0" indent="0">
              <a:buNone/>
            </a:pPr>
            <a:r>
              <a:rPr lang="ru-RU" dirty="0" smtClean="0"/>
              <a:t>	+ Согласованность управления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14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78302" y="3212963"/>
            <a:ext cx="1407771" cy="82142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3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принцип контроля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План</a:t>
            </a:r>
          </a:p>
          <a:p>
            <a:r>
              <a:rPr lang="ru-RU" dirty="0" smtClean="0"/>
              <a:t>Текущее состояние</a:t>
            </a:r>
          </a:p>
          <a:p>
            <a:r>
              <a:rPr lang="ru-RU" dirty="0" smtClean="0"/>
              <a:t>Прогноз</a:t>
            </a:r>
          </a:p>
          <a:p>
            <a:r>
              <a:rPr lang="ru-RU" dirty="0" smtClean="0"/>
              <a:t>Конечный результат</a:t>
            </a:r>
          </a:p>
          <a:p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------------------</a:t>
            </a:r>
          </a:p>
          <a:p>
            <a:pPr marL="0" indent="0">
              <a:buNone/>
            </a:pPr>
            <a:r>
              <a:rPr lang="ru-RU" dirty="0" smtClean="0"/>
              <a:t>Корректировка плана</a:t>
            </a:r>
          </a:p>
          <a:p>
            <a:pPr marL="0" indent="0">
              <a:buNone/>
            </a:pPr>
            <a:r>
              <a:rPr lang="ru-RU" dirty="0" smtClean="0"/>
              <a:t>	или Завершение проекта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Анализ отклонения от </a:t>
            </a:r>
            <a:r>
              <a:rPr lang="ru-RU" b="1" dirty="0" smtClean="0"/>
              <a:t>плана=</a:t>
            </a:r>
            <a:r>
              <a:rPr lang="en-US" b="1" dirty="0" smtClean="0"/>
              <a:t>&gt;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Нет плана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невозможно организовать контроль выполнения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ru-RU" dirty="0" smtClean="0">
              <a:sym typeface="Wingdings" panose="05000000000000000000" pitchFamily="2" charset="2"/>
            </a:endParaRPr>
          </a:p>
          <a:p>
            <a:pPr lvl="2"/>
            <a:r>
              <a:rPr lang="ru-RU" dirty="0" smtClean="0">
                <a:sym typeface="Wingdings" panose="05000000000000000000" pitchFamily="2" charset="2"/>
              </a:rPr>
              <a:t>Непредсказуемость </a:t>
            </a:r>
          </a:p>
          <a:p>
            <a:pPr lvl="2"/>
            <a:r>
              <a:rPr lang="ru-RU" dirty="0" smtClean="0">
                <a:sym typeface="Wingdings" panose="05000000000000000000" pitchFamily="2" charset="2"/>
              </a:rPr>
              <a:t>Неуправляемость</a:t>
            </a:r>
            <a:endParaRPr lang="en-US" dirty="0" smtClean="0">
              <a:sym typeface="Wingdings" panose="05000000000000000000" pitchFamily="2" charset="2"/>
            </a:endParaRPr>
          </a:p>
          <a:p>
            <a:pPr lvl="2"/>
            <a:r>
              <a:rPr lang="ru-RU" dirty="0">
                <a:sym typeface="Wingdings" panose="05000000000000000000" pitchFamily="2" charset="2"/>
              </a:rPr>
              <a:t>Н</a:t>
            </a:r>
            <a:r>
              <a:rPr lang="ru-RU" dirty="0" smtClean="0">
                <a:sym typeface="Wingdings" panose="05000000000000000000" pitchFamily="2" charset="2"/>
              </a:rPr>
              <a:t>ет развития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15</a:t>
            </a:fld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330461" y="1825626"/>
            <a:ext cx="189782" cy="478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4685395" y="2303658"/>
            <a:ext cx="241539" cy="558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092086" y="2723094"/>
            <a:ext cx="366960" cy="7259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312" y="3086085"/>
            <a:ext cx="4709332" cy="19892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46" y="2095456"/>
            <a:ext cx="10287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1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96" y="107142"/>
            <a:ext cx="3128358" cy="1772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Мониторинг и контроль «границ»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86586" cy="3965575"/>
          </a:xfrm>
        </p:spPr>
        <p:txBody>
          <a:bodyPr>
            <a:normAutofit/>
          </a:bodyPr>
          <a:lstStyle/>
          <a:p>
            <a:r>
              <a:rPr lang="ru-RU" dirty="0" smtClean="0"/>
              <a:t>Цели-Время-Бюджет</a:t>
            </a:r>
          </a:p>
          <a:p>
            <a:r>
              <a:rPr lang="ru-RU" dirty="0" smtClean="0"/>
              <a:t>Цели </a:t>
            </a:r>
            <a:r>
              <a:rPr lang="ru-RU" dirty="0"/>
              <a:t>проекта</a:t>
            </a:r>
          </a:p>
          <a:p>
            <a:pPr lvl="1"/>
            <a:r>
              <a:rPr lang="ru-RU" dirty="0"/>
              <a:t>Контроль состояния</a:t>
            </a:r>
          </a:p>
          <a:p>
            <a:pPr lvl="1"/>
            <a:r>
              <a:rPr lang="ru-RU" dirty="0"/>
              <a:t>Контроль </a:t>
            </a:r>
            <a:r>
              <a:rPr lang="ru-RU" dirty="0" smtClean="0"/>
              <a:t>изменений целей</a:t>
            </a:r>
          </a:p>
          <a:p>
            <a:pPr lvl="2"/>
            <a:r>
              <a:rPr lang="ru-RU" dirty="0" smtClean="0"/>
              <a:t>Существенное изменение</a:t>
            </a:r>
            <a:endParaRPr lang="ru-RU" dirty="0"/>
          </a:p>
          <a:p>
            <a:r>
              <a:rPr lang="ru-RU" dirty="0"/>
              <a:t>Отслеживания </a:t>
            </a:r>
            <a:r>
              <a:rPr lang="ru-RU" dirty="0" smtClean="0"/>
              <a:t>расписаний и ресурсов – техники планирования</a:t>
            </a:r>
          </a:p>
          <a:p>
            <a:pPr lvl="1"/>
            <a:r>
              <a:rPr lang="ru-RU" dirty="0" smtClean="0"/>
              <a:t>Выполнения задач</a:t>
            </a:r>
          </a:p>
          <a:p>
            <a:pPr lvl="1"/>
            <a:r>
              <a:rPr lang="ru-RU" dirty="0" smtClean="0"/>
              <a:t>Календарей проекта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446791">
            <a:off x="9299050" y="3705567"/>
            <a:ext cx="135412" cy="1438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446791">
            <a:off x="6359327" y="2421571"/>
            <a:ext cx="135412" cy="1438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446791">
            <a:off x="10496229" y="5439866"/>
            <a:ext cx="135412" cy="1438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52744" y="3088106"/>
            <a:ext cx="471340" cy="1741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82443" y="3427386"/>
            <a:ext cx="1113449" cy="15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20931" y="5013789"/>
            <a:ext cx="471340" cy="1741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37126" y="4563192"/>
            <a:ext cx="1216540" cy="2162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90833" y="2732692"/>
            <a:ext cx="2054563" cy="11785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37708" y="4253078"/>
            <a:ext cx="2054563" cy="117851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20"/>
          <p:cNvCxnSpPr/>
          <p:nvPr/>
        </p:nvCxnSpPr>
        <p:spPr>
          <a:xfrm>
            <a:off x="6525267" y="2493475"/>
            <a:ext cx="485800" cy="21815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0"/>
          <p:cNvCxnSpPr>
            <a:stCxn id="13" idx="3"/>
            <a:endCxn id="14" idx="1"/>
          </p:cNvCxnSpPr>
          <p:nvPr/>
        </p:nvCxnSpPr>
        <p:spPr>
          <a:xfrm>
            <a:off x="7524084" y="3175163"/>
            <a:ext cx="258359" cy="3276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0"/>
          <p:cNvCxnSpPr>
            <a:stCxn id="17" idx="3"/>
            <a:endCxn id="9" idx="1"/>
          </p:cNvCxnSpPr>
          <p:nvPr/>
        </p:nvCxnSpPr>
        <p:spPr>
          <a:xfrm>
            <a:off x="9045396" y="2791618"/>
            <a:ext cx="270091" cy="94163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0"/>
          <p:cNvCxnSpPr>
            <a:stCxn id="9" idx="3"/>
            <a:endCxn id="18" idx="1"/>
          </p:cNvCxnSpPr>
          <p:nvPr/>
        </p:nvCxnSpPr>
        <p:spPr>
          <a:xfrm flipH="1">
            <a:off x="8437708" y="3821693"/>
            <a:ext cx="980317" cy="490311"/>
          </a:xfrm>
          <a:prstGeom prst="bentConnector5">
            <a:avLst>
              <a:gd name="adj1" fmla="val -23319"/>
              <a:gd name="adj2" fmla="val 46814"/>
              <a:gd name="adj3" fmla="val 12331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20"/>
          <p:cNvCxnSpPr>
            <a:stCxn id="16" idx="1"/>
            <a:endCxn id="15" idx="1"/>
          </p:cNvCxnSpPr>
          <p:nvPr/>
        </p:nvCxnSpPr>
        <p:spPr>
          <a:xfrm rot="10800000" flipH="1" flipV="1">
            <a:off x="8437125" y="4671302"/>
            <a:ext cx="1583805" cy="429544"/>
          </a:xfrm>
          <a:prstGeom prst="bentConnector3">
            <a:avLst>
              <a:gd name="adj1" fmla="val -144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 стрелкой 20"/>
          <p:cNvCxnSpPr>
            <a:stCxn id="18" idx="3"/>
            <a:endCxn id="12" idx="0"/>
          </p:cNvCxnSpPr>
          <p:nvPr/>
        </p:nvCxnSpPr>
        <p:spPr>
          <a:xfrm>
            <a:off x="10492271" y="4312004"/>
            <a:ext cx="118628" cy="114531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 стрелкой 20"/>
          <p:cNvCxnSpPr>
            <a:stCxn id="17" idx="3"/>
            <a:endCxn id="12" idx="0"/>
          </p:cNvCxnSpPr>
          <p:nvPr/>
        </p:nvCxnSpPr>
        <p:spPr>
          <a:xfrm>
            <a:off x="9045396" y="2791618"/>
            <a:ext cx="1565503" cy="266570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802448" y="3446970"/>
            <a:ext cx="560982" cy="1311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76823" y="3096613"/>
            <a:ext cx="427256" cy="1600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444004" y="4594449"/>
            <a:ext cx="560982" cy="1642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512934" y="2070340"/>
            <a:ext cx="0" cy="38646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5677875" y="3299061"/>
            <a:ext cx="3569846" cy="18173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2" idx="2"/>
            <a:endCxn id="16" idx="2"/>
          </p:cNvCxnSpPr>
          <p:nvPr/>
        </p:nvCxnSpPr>
        <p:spPr>
          <a:xfrm>
            <a:off x="5976821" y="4287127"/>
            <a:ext cx="3744468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Пример: контроль ресурсов (доступность сотрудников)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доступности</a:t>
            </a:r>
          </a:p>
          <a:p>
            <a:pPr lvl="1"/>
            <a:r>
              <a:rPr lang="ru-RU" dirty="0" smtClean="0"/>
              <a:t>Рабочее время</a:t>
            </a:r>
          </a:p>
          <a:p>
            <a:pPr lvl="2"/>
            <a:r>
              <a:rPr lang="ru-RU" dirty="0" smtClean="0"/>
              <a:t>Праздники</a:t>
            </a:r>
          </a:p>
          <a:p>
            <a:pPr lvl="2"/>
            <a:r>
              <a:rPr lang="ru-RU" dirty="0" smtClean="0"/>
              <a:t>Отпуска</a:t>
            </a:r>
          </a:p>
          <a:p>
            <a:r>
              <a:rPr lang="ru-RU" dirty="0" smtClean="0"/>
              <a:t>Внеплановые - внешние</a:t>
            </a:r>
          </a:p>
          <a:p>
            <a:pPr lvl="1"/>
            <a:r>
              <a:rPr lang="ru-RU" dirty="0" smtClean="0"/>
              <a:t>Болезнь </a:t>
            </a:r>
          </a:p>
          <a:p>
            <a:pPr lvl="1"/>
            <a:r>
              <a:rPr lang="ru-RU" dirty="0" smtClean="0"/>
              <a:t>Увольнение</a:t>
            </a:r>
          </a:p>
          <a:p>
            <a:pPr lvl="1"/>
            <a:r>
              <a:rPr lang="ru-RU" dirty="0" smtClean="0"/>
              <a:t>Отвлечение на другие проекты </a:t>
            </a:r>
            <a:endParaRPr lang="ru-RU" dirty="0" smtClean="0"/>
          </a:p>
          <a:p>
            <a:r>
              <a:rPr lang="ru-RU" dirty="0" smtClean="0"/>
              <a:t>Внутренние</a:t>
            </a:r>
          </a:p>
          <a:p>
            <a:pPr lvl="1"/>
            <a:r>
              <a:rPr lang="ru-RU" dirty="0" smtClean="0"/>
              <a:t>Конфликт загрузки в результате сдвига задач</a:t>
            </a:r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17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77875" y="1995774"/>
            <a:ext cx="3111643" cy="371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65926" y="199424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Программист1 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77875" y="3915274"/>
            <a:ext cx="597891" cy="371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31290" y="3917795"/>
            <a:ext cx="105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Сидоров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62417" y="3915274"/>
            <a:ext cx="1150837" cy="371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07111" y="3915274"/>
            <a:ext cx="1150837" cy="371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15250" y="3915274"/>
            <a:ext cx="212078" cy="371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77876" y="3938319"/>
            <a:ext cx="597890" cy="325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78153" y="3935859"/>
            <a:ext cx="698788" cy="325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080111" y="3449002"/>
            <a:ext cx="0" cy="12994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215073" y="1573491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ПЛАН – СДР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5073" y="3415637"/>
            <a:ext cx="723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ФАКТ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15073" y="2598975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ПЛАН - БПП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77876" y="2961619"/>
            <a:ext cx="2529236" cy="371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679215" y="2945381"/>
            <a:ext cx="568506" cy="371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282493" y="2968307"/>
            <a:ext cx="105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Сидоров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17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евая круглая скобка 19"/>
          <p:cNvSpPr/>
          <p:nvPr/>
        </p:nvSpPr>
        <p:spPr>
          <a:xfrm rot="5400000">
            <a:off x="7785762" y="1773644"/>
            <a:ext cx="350320" cy="1299354"/>
          </a:xfrm>
          <a:prstGeom prst="leftBracket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Итеративные </a:t>
            </a:r>
            <a:r>
              <a:rPr lang="ru-RU" dirty="0" smtClean="0"/>
              <a:t>методики – </a:t>
            </a:r>
            <a:br>
              <a:rPr lang="ru-RU" dirty="0" smtClean="0"/>
            </a:br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сравнении с «водопадными» моделями</a:t>
            </a:r>
          </a:p>
          <a:p>
            <a:r>
              <a:rPr lang="ru-RU" dirty="0" smtClean="0"/>
              <a:t>Отслеживание проще</a:t>
            </a:r>
          </a:p>
          <a:p>
            <a:pPr lvl="1"/>
            <a:r>
              <a:rPr lang="ru-RU" dirty="0" smtClean="0"/>
              <a:t>Проще календари</a:t>
            </a:r>
          </a:p>
          <a:p>
            <a:pPr lvl="1"/>
            <a:r>
              <a:rPr lang="ru-RU" dirty="0" smtClean="0"/>
              <a:t>Фиксированные сроки итераций</a:t>
            </a:r>
          </a:p>
          <a:p>
            <a:r>
              <a:rPr lang="ru-RU" dirty="0" smtClean="0"/>
              <a:t>Меньше неопределённости</a:t>
            </a:r>
          </a:p>
          <a:p>
            <a:pPr lvl="1"/>
            <a:r>
              <a:rPr lang="ru-RU" dirty="0" smtClean="0"/>
              <a:t>Больше влияние на результат итерации</a:t>
            </a:r>
          </a:p>
          <a:p>
            <a:r>
              <a:rPr lang="ru-RU" dirty="0" smtClean="0"/>
              <a:t>Возможности по корректировке</a:t>
            </a:r>
          </a:p>
          <a:p>
            <a:pPr lvl="1"/>
            <a:r>
              <a:rPr lang="ru-RU" dirty="0" smtClean="0"/>
              <a:t>Меньше в рамках итерации</a:t>
            </a:r>
          </a:p>
          <a:p>
            <a:pPr lvl="1"/>
            <a:r>
              <a:rPr lang="ru-RU" dirty="0" smtClean="0"/>
              <a:t>Больше в последующих итерациях</a:t>
            </a:r>
          </a:p>
          <a:p>
            <a:pPr lvl="1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446791">
            <a:off x="7243539" y="2491148"/>
            <a:ext cx="135412" cy="1438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446791">
            <a:off x="8558313" y="3263481"/>
            <a:ext cx="135412" cy="1438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446791">
            <a:off x="9873087" y="4035814"/>
            <a:ext cx="135412" cy="1438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446791">
            <a:off x="11187861" y="4808147"/>
            <a:ext cx="135412" cy="1438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11245" y="2841109"/>
            <a:ext cx="471340" cy="1741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62414" y="3107552"/>
            <a:ext cx="471340" cy="1741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033754" y="2852986"/>
            <a:ext cx="471340" cy="1741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26019" y="3568992"/>
            <a:ext cx="1216540" cy="2162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54226"/>
            <a:ext cx="3171825" cy="1660096"/>
          </a:xfrm>
          <a:prstGeom prst="rect">
            <a:avLst/>
          </a:prstGeom>
        </p:spPr>
      </p:pic>
      <p:sp>
        <p:nvSpPr>
          <p:cNvPr id="21" name="Левая круглая скобка 20"/>
          <p:cNvSpPr/>
          <p:nvPr/>
        </p:nvSpPr>
        <p:spPr>
          <a:xfrm rot="5400000">
            <a:off x="9100536" y="2520318"/>
            <a:ext cx="350320" cy="1299354"/>
          </a:xfrm>
          <a:prstGeom prst="leftBracket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круглая скобка 21"/>
          <p:cNvSpPr/>
          <p:nvPr/>
        </p:nvSpPr>
        <p:spPr>
          <a:xfrm rot="5400000">
            <a:off x="10415310" y="3266992"/>
            <a:ext cx="350320" cy="1299354"/>
          </a:xfrm>
          <a:prstGeom prst="leftBracket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722" y="1421592"/>
            <a:ext cx="4553024" cy="3230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«Цена» качества</a:t>
            </a:r>
          </a:p>
          <a:p>
            <a:pPr lvl="1"/>
            <a:r>
              <a:rPr lang="ru-RU" dirty="0" smtClean="0"/>
              <a:t>Соответствие</a:t>
            </a:r>
          </a:p>
          <a:p>
            <a:pPr lvl="2"/>
            <a:r>
              <a:rPr lang="ru-RU" dirty="0" smtClean="0"/>
              <a:t>Стоимость предотвращения/гарантии качества</a:t>
            </a:r>
          </a:p>
          <a:p>
            <a:pPr lvl="2"/>
            <a:r>
              <a:rPr lang="ru-RU" dirty="0" smtClean="0"/>
              <a:t>Стоимость проверки</a:t>
            </a:r>
          </a:p>
          <a:p>
            <a:pPr lvl="1"/>
            <a:r>
              <a:rPr lang="ru-RU" dirty="0" smtClean="0"/>
              <a:t>Несоответствие</a:t>
            </a:r>
          </a:p>
          <a:p>
            <a:pPr lvl="2"/>
            <a:r>
              <a:rPr lang="ru-RU" dirty="0" smtClean="0"/>
              <a:t>Внутренняя цена (переделки, ненужная работа)</a:t>
            </a:r>
          </a:p>
          <a:p>
            <a:pPr lvl="2"/>
            <a:r>
              <a:rPr lang="ru-RU" dirty="0" smtClean="0"/>
              <a:t>Внешняя цена (репутация, иски, обработки обращений)</a:t>
            </a:r>
          </a:p>
          <a:p>
            <a:r>
              <a:rPr lang="ru-RU" dirty="0" smtClean="0"/>
              <a:t>Домен-специфические </a:t>
            </a:r>
          </a:p>
          <a:p>
            <a:r>
              <a:rPr lang="ru-RU" dirty="0" smtClean="0"/>
              <a:t>Продвинутые техники </a:t>
            </a:r>
          </a:p>
          <a:p>
            <a:pPr lvl="1"/>
            <a:r>
              <a:rPr lang="ru-RU" dirty="0" smtClean="0"/>
              <a:t>Статистические методы</a:t>
            </a:r>
          </a:p>
          <a:p>
            <a:pPr lvl="2"/>
            <a:r>
              <a:rPr lang="ru-RU" dirty="0" smtClean="0"/>
              <a:t>Выборочный опрос</a:t>
            </a:r>
          </a:p>
          <a:p>
            <a:pPr lvl="1"/>
            <a:r>
              <a:rPr lang="ru-RU" dirty="0" smtClean="0"/>
              <a:t>Теория постановки эксперимента</a:t>
            </a:r>
          </a:p>
          <a:p>
            <a:r>
              <a:rPr lang="ru-RU" dirty="0" smtClean="0"/>
              <a:t>7 базовых инструментов контроля качества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76081" y="4324907"/>
            <a:ext cx="9510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Творческое решение проблемы с браком http</a:t>
            </a:r>
            <a:r>
              <a:rPr lang="ru-RU" dirty="0">
                <a:hlinkClick r:id="rId3"/>
              </a:rPr>
              <a:t>://www.forbes.com/sites/kenkrogue/2015/03/26/what-is-value-the-costco-value-proposition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17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65" y="2086980"/>
            <a:ext cx="4134928" cy="40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Курс: </a:t>
            </a:r>
            <a:r>
              <a:rPr lang="ru-RU" sz="3200" u="sng" dirty="0"/>
              <a:t>управление</a:t>
            </a:r>
            <a:r>
              <a:rPr lang="ru-RU" sz="3200" dirty="0"/>
              <a:t> проектами </a:t>
            </a:r>
            <a:r>
              <a:rPr lang="ru-RU" sz="3200" u="sng" dirty="0"/>
              <a:t>исследования</a:t>
            </a:r>
            <a:r>
              <a:rPr lang="ru-RU" sz="3200" dirty="0"/>
              <a:t> и </a:t>
            </a:r>
            <a:r>
              <a:rPr lang="ru-RU" sz="3200" u="sng" dirty="0"/>
              <a:t>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Зарегистрироваться </a:t>
            </a:r>
            <a:r>
              <a:rPr lang="en-US" dirty="0" smtClean="0">
                <a:latin typeface="Agency FB" panose="020B0503020202020204" pitchFamily="34" charset="0"/>
                <a:hlinkClick r:id="rId3"/>
              </a:rPr>
              <a:t>http://goo.gl/forms/</a:t>
            </a:r>
            <a:r>
              <a:rPr lang="en-US" sz="4400" dirty="0" smtClean="0">
                <a:latin typeface="Agency FB" panose="020B0503020202020204" pitchFamily="34" charset="0"/>
                <a:hlinkClick r:id="rId3"/>
              </a:rPr>
              <a:t>S2Ha34qyg6</a:t>
            </a:r>
            <a:endParaRPr lang="ru-RU" sz="4400" dirty="0" smtClean="0"/>
          </a:p>
          <a:p>
            <a:r>
              <a:rPr lang="ru-RU" dirty="0" smtClean="0"/>
              <a:t>Введение: </a:t>
            </a:r>
            <a:r>
              <a:rPr lang="ru-RU" dirty="0" smtClean="0"/>
              <a:t>проект в организации, проекты </a:t>
            </a:r>
            <a:r>
              <a:rPr lang="en-US" dirty="0" smtClean="0"/>
              <a:t>RnD</a:t>
            </a:r>
            <a:endParaRPr lang="ru-RU" dirty="0" smtClean="0"/>
          </a:p>
          <a:p>
            <a:r>
              <a:rPr lang="ru-RU" dirty="0" smtClean="0"/>
              <a:t>Инициализация проекта</a:t>
            </a:r>
          </a:p>
          <a:p>
            <a:r>
              <a:rPr lang="ru-RU" dirty="0" smtClean="0"/>
              <a:t>Планирование (СДР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Расписание</a:t>
            </a:r>
            <a:endParaRPr lang="ru-RU" dirty="0" smtClean="0"/>
          </a:p>
          <a:p>
            <a:r>
              <a:rPr lang="ru-RU" dirty="0" smtClean="0"/>
              <a:t>__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инструментов контроля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«Демократизация» статистических методов</a:t>
            </a:r>
          </a:p>
          <a:p>
            <a:r>
              <a:rPr lang="ru-RU" dirty="0" smtClean="0"/>
              <a:t>Для каждого инструмента</a:t>
            </a:r>
          </a:p>
          <a:p>
            <a:pPr lvl="1"/>
            <a:r>
              <a:rPr lang="ru-RU" dirty="0" smtClean="0"/>
              <a:t>Область применимости</a:t>
            </a:r>
          </a:p>
          <a:p>
            <a:pPr lvl="1"/>
            <a:r>
              <a:rPr lang="ru-RU" dirty="0" smtClean="0"/>
              <a:t>Цель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«Инструменты» могут применяться в различных ситуациях</a:t>
            </a:r>
          </a:p>
          <a:p>
            <a:r>
              <a:rPr lang="ru-RU" dirty="0" smtClean="0"/>
              <a:t>Сбор и фиксация информации</a:t>
            </a:r>
          </a:p>
          <a:p>
            <a:r>
              <a:rPr lang="ru-RU" dirty="0" smtClean="0"/>
              <a:t>Принятие решения</a:t>
            </a:r>
          </a:p>
          <a:p>
            <a:r>
              <a:rPr lang="ru-RU" dirty="0" smtClean="0"/>
              <a:t>Трактовка сложившейся ситуации</a:t>
            </a:r>
          </a:p>
          <a:p>
            <a:r>
              <a:rPr lang="ru-RU" dirty="0" smtClean="0"/>
              <a:t>Материал для группового обсуждения</a:t>
            </a:r>
          </a:p>
          <a:p>
            <a:pPr marL="0" indent="0">
              <a:buNone/>
            </a:pPr>
            <a:r>
              <a:rPr lang="ru-RU" dirty="0" smtClean="0"/>
              <a:t>		Попробуйте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53391" y="5388570"/>
            <a:ext cx="4744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/>
              </a:rPr>
              <a:t>Инструменты с примерами </a:t>
            </a:r>
          </a:p>
          <a:p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www3.ha.org.hk/qeh/wiser/doc/7bqt.pdf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1577331"/>
            <a:ext cx="4838700" cy="2009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3580803"/>
            <a:ext cx="4724400" cy="1847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225" y="1587137"/>
            <a:ext cx="1590675" cy="1828800"/>
          </a:xfrm>
          <a:prstGeom prst="rect">
            <a:avLst/>
          </a:prstGeom>
        </p:spPr>
      </p:pic>
      <p:pic>
        <p:nvPicPr>
          <p:cNvPr id="13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6" y="4704933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57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5" y="2585264"/>
            <a:ext cx="3057525" cy="2514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Управление рисками определяется </a:t>
            </a:r>
            <a:r>
              <a:rPr lang="ru-RU" sz="2800" b="1" dirty="0" smtClean="0"/>
              <a:t>культурой организации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65957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Зрелость организации в обработке рисков</a:t>
            </a:r>
          </a:p>
          <a:p>
            <a:pPr lvl="1"/>
            <a:r>
              <a:rPr lang="ru-RU" dirty="0" smtClean="0"/>
              <a:t>Незрелая (нет резервов, риски игнорируются)</a:t>
            </a:r>
          </a:p>
          <a:p>
            <a:r>
              <a:rPr lang="ru-RU" dirty="0" smtClean="0"/>
              <a:t>Области контроля рисков</a:t>
            </a:r>
          </a:p>
          <a:p>
            <a:pPr lvl="1"/>
            <a:r>
              <a:rPr lang="ru-RU" dirty="0" smtClean="0"/>
              <a:t>Проектное управление</a:t>
            </a:r>
          </a:p>
          <a:p>
            <a:pPr lvl="1"/>
            <a:r>
              <a:rPr lang="ru-RU" dirty="0" smtClean="0"/>
              <a:t>Риски соответствующего домена </a:t>
            </a:r>
          </a:p>
          <a:p>
            <a:pPr lvl="2"/>
            <a:r>
              <a:rPr lang="ru-RU" dirty="0" smtClean="0">
                <a:hlinkClick r:id="rId3"/>
              </a:rPr>
              <a:t>http://en.wikipedia.org/wiki/Risk_IT</a:t>
            </a:r>
            <a:endParaRPr lang="ru-RU" dirty="0" smtClean="0"/>
          </a:p>
          <a:p>
            <a:pPr lvl="2"/>
            <a:r>
              <a:rPr lang="en-US" dirty="0" smtClean="0">
                <a:hlinkClick r:id="rId4"/>
              </a:rPr>
              <a:t>http://en.wikipedia.org/wiki/Enterprise_risk_management</a:t>
            </a:r>
            <a:endParaRPr lang="ru-RU" dirty="0" smtClean="0"/>
          </a:p>
          <a:p>
            <a:pPr lvl="2"/>
            <a:r>
              <a:rPr lang="ru-RU" dirty="0" smtClean="0">
                <a:hlinkClick r:id="rId5"/>
              </a:rPr>
              <a:t>ИБ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csrc.nist.gov/publications/nistpubs/800-39/SP800-39-final.pdf</a:t>
            </a:r>
            <a:endParaRPr lang="ru-RU" dirty="0" smtClean="0"/>
          </a:p>
          <a:p>
            <a:r>
              <a:rPr lang="ru-RU" dirty="0" smtClean="0"/>
              <a:t>Аппетит к риску</a:t>
            </a:r>
          </a:p>
          <a:p>
            <a:pPr lvl="2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674965" y="1384935"/>
            <a:ext cx="4517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Типовая ситуация: Остались ли ещё ошибки в программе (нужно ли дополнительное тестирование) если в 10</a:t>
            </a:r>
            <a:r>
              <a:rPr lang="en-US" dirty="0" smtClean="0">
                <a:solidFill>
                  <a:srgbClr val="7030A0"/>
                </a:solidFill>
              </a:rPr>
              <a:t>KLOC </a:t>
            </a:r>
            <a:r>
              <a:rPr lang="ru-RU" dirty="0" smtClean="0">
                <a:solidFill>
                  <a:srgbClr val="7030A0"/>
                </a:solidFill>
              </a:rPr>
              <a:t>найдено 17 критических ошибок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88642" y="5530632"/>
            <a:ext cx="10128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wiki.brookes.ac.uk/download/attachments/66060770/Risk+Management+in+Projects.pdf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Пример риск плана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://smah.uow.edu.au/content/groups/public/@web/@sci/@</a:t>
            </a:r>
            <a:r>
              <a:rPr lang="en-US" dirty="0" smtClean="0">
                <a:hlinkClick r:id="rId7"/>
              </a:rPr>
              <a:t>chem/documents/doc/uow055726.pdf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70" y="2043836"/>
            <a:ext cx="3016305" cy="37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0" y="1750313"/>
            <a:ext cx="5625993" cy="4788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939" y="3663917"/>
            <a:ext cx="2992921" cy="1507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Пример: Анализ рисков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6013" y="1825625"/>
            <a:ext cx="550778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Доктрины риск менеджмента (</a:t>
            </a:r>
            <a:r>
              <a:rPr lang="en-US" dirty="0"/>
              <a:t>Hood and Jones</a:t>
            </a:r>
            <a:r>
              <a:rPr lang="ru-RU" dirty="0"/>
              <a:t>, 1996</a:t>
            </a:r>
            <a:r>
              <a:rPr lang="en-US" dirty="0"/>
              <a:t>)</a:t>
            </a:r>
            <a:endParaRPr lang="ru-RU" dirty="0"/>
          </a:p>
          <a:p>
            <a:pPr lvl="1"/>
            <a:r>
              <a:rPr lang="ru-RU" dirty="0"/>
              <a:t>Предотвращение или Реагирование</a:t>
            </a:r>
          </a:p>
          <a:p>
            <a:pPr lvl="1"/>
            <a:r>
              <a:rPr lang="ru-RU" dirty="0"/>
              <a:t>Обвинение или Прощение</a:t>
            </a:r>
          </a:p>
          <a:p>
            <a:pPr lvl="1"/>
            <a:r>
              <a:rPr lang="ru-RU" dirty="0"/>
              <a:t>Количественная или Качественная</a:t>
            </a:r>
          </a:p>
          <a:p>
            <a:pPr lvl="1"/>
            <a:r>
              <a:rPr lang="ru-RU" dirty="0"/>
              <a:t>Достоверное знание или Приближенная, неполная информация</a:t>
            </a:r>
          </a:p>
          <a:p>
            <a:pPr lvl="1"/>
            <a:r>
              <a:rPr lang="ru-RU" dirty="0"/>
              <a:t>Независимость или Взаимозависимость (безопасности и других свойств)</a:t>
            </a:r>
          </a:p>
          <a:p>
            <a:pPr lvl="1"/>
            <a:r>
              <a:rPr lang="ru-RU" dirty="0"/>
              <a:t>Ограничение или Открытость (в обмене информацией)</a:t>
            </a:r>
          </a:p>
          <a:p>
            <a:pPr lvl="1"/>
            <a:r>
              <a:rPr lang="ru-RU" dirty="0"/>
              <a:t>Структура и продукт или Люди и процессы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84" y="4567687"/>
            <a:ext cx="2592280" cy="15643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181" y="4202687"/>
            <a:ext cx="3228833" cy="17574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1462" y="1441798"/>
            <a:ext cx="5363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7"/>
              </a:rPr>
              <a:t>План управления рисками проекта </a:t>
            </a:r>
            <a:r>
              <a:rPr lang="en-US" b="1" dirty="0" smtClean="0">
                <a:hlinkClick r:id="rId7"/>
              </a:rPr>
              <a:t>SLAC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12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97" y="1870075"/>
            <a:ext cx="2447925" cy="2857500"/>
          </a:xfrm>
          <a:prstGeom prst="rect">
            <a:avLst/>
          </a:prstGeom>
        </p:spPr>
      </p:pic>
      <p:pic>
        <p:nvPicPr>
          <p:cNvPr id="7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90637"/>
            <a:ext cx="4060511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управления проектом: </a:t>
            </a:r>
            <a:br>
              <a:rPr lang="ru-RU" dirty="0" smtClean="0"/>
            </a:br>
            <a:r>
              <a:rPr lang="ru-RU" dirty="0" smtClean="0"/>
              <a:t>Принятие решения о судьбе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6896725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Дано</a:t>
            </a:r>
          </a:p>
          <a:p>
            <a:pPr lvl="1"/>
            <a:r>
              <a:rPr lang="ru-RU" dirty="0" smtClean="0"/>
              <a:t>Состояние работ по проекту</a:t>
            </a:r>
          </a:p>
          <a:p>
            <a:pPr lvl="2"/>
            <a:r>
              <a:rPr lang="ru-RU" dirty="0" smtClean="0"/>
              <a:t>…</a:t>
            </a:r>
          </a:p>
          <a:p>
            <a:pPr lvl="1"/>
            <a:r>
              <a:rPr lang="ru-RU" dirty="0" smtClean="0"/>
              <a:t>Прогноз по проекту</a:t>
            </a:r>
          </a:p>
          <a:p>
            <a:pPr lvl="1"/>
            <a:r>
              <a:rPr lang="ru-RU" dirty="0" smtClean="0"/>
              <a:t>Прогноз по внешним условиям</a:t>
            </a:r>
          </a:p>
          <a:p>
            <a:pPr marL="457200" lvl="1" indent="0">
              <a:buNone/>
            </a:pPr>
            <a:endParaRPr lang="ru-RU" dirty="0" smtClean="0"/>
          </a:p>
          <a:p>
            <a:r>
              <a:rPr lang="ru-RU" dirty="0" smtClean="0"/>
              <a:t>Что с этим со всем делать?</a:t>
            </a:r>
          </a:p>
          <a:p>
            <a:pPr lvl="1"/>
            <a:r>
              <a:rPr lang="ru-RU" dirty="0" smtClean="0"/>
              <a:t>С учётом существенной неопределённости в</a:t>
            </a:r>
          </a:p>
          <a:p>
            <a:pPr lvl="2"/>
            <a:r>
              <a:rPr lang="ru-RU" dirty="0" smtClean="0"/>
              <a:t>Достижимости результата</a:t>
            </a:r>
          </a:p>
          <a:p>
            <a:pPr lvl="2"/>
            <a:r>
              <a:rPr lang="ru-RU" dirty="0" smtClean="0"/>
              <a:t>Качестве</a:t>
            </a:r>
          </a:p>
          <a:p>
            <a:pPr lvl="2"/>
            <a:r>
              <a:rPr lang="ru-RU" dirty="0" smtClean="0"/>
              <a:t>Существенном влиянии рисков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Высокая степень конфликтности ситуации</a:t>
            </a:r>
          </a:p>
          <a:p>
            <a:pPr lvl="1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Принятие решения о продолжении </a:t>
            </a:r>
            <a:r>
              <a:rPr lang="en-US" sz="3600" dirty="0" smtClean="0"/>
              <a:t>R&amp;D </a:t>
            </a:r>
            <a:r>
              <a:rPr lang="ru-RU" sz="3600" dirty="0" smtClean="0"/>
              <a:t>проекта </a:t>
            </a:r>
            <a:br>
              <a:rPr lang="ru-RU" sz="3600" dirty="0" smtClean="0"/>
            </a:br>
            <a:r>
              <a:rPr lang="ru-RU" sz="2400" dirty="0" smtClean="0"/>
              <a:t>с учётом получаемых результатов, рисков и качества (</a:t>
            </a:r>
            <a:r>
              <a:rPr lang="en-US" sz="2400" dirty="0" smtClean="0"/>
              <a:t>Phase-Gate process)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0382"/>
            <a:ext cx="5342964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Концепция </a:t>
            </a:r>
            <a:r>
              <a:rPr lang="en-US" dirty="0" smtClean="0"/>
              <a:t>Phase-Gate process</a:t>
            </a:r>
            <a:r>
              <a:rPr lang="ru-RU" dirty="0" smtClean="0"/>
              <a:t>:</a:t>
            </a:r>
          </a:p>
          <a:p>
            <a:r>
              <a:rPr lang="ru-RU" dirty="0" smtClean="0"/>
              <a:t>Может применяться в рамках планирования итераций или последовательных этапов</a:t>
            </a:r>
          </a:p>
          <a:p>
            <a:pPr lvl="1"/>
            <a:r>
              <a:rPr lang="ru-RU" dirty="0" smtClean="0"/>
              <a:t>Этапы не прерываются</a:t>
            </a:r>
          </a:p>
          <a:p>
            <a:pPr lvl="1"/>
            <a:r>
              <a:rPr lang="ru-RU" dirty="0" smtClean="0"/>
              <a:t>В КТ (</a:t>
            </a:r>
            <a:r>
              <a:rPr lang="en-US" dirty="0" smtClean="0"/>
              <a:t>Gates)</a:t>
            </a:r>
            <a:r>
              <a:rPr lang="ru-RU" dirty="0"/>
              <a:t> </a:t>
            </a:r>
            <a:r>
              <a:rPr lang="ru-RU" dirty="0" smtClean="0"/>
              <a:t>проект может быть легко закрыт</a:t>
            </a:r>
          </a:p>
          <a:p>
            <a:pPr lvl="2"/>
            <a:r>
              <a:rPr lang="ru-RU" dirty="0" smtClean="0"/>
              <a:t>По формальным признакам</a:t>
            </a:r>
          </a:p>
          <a:p>
            <a:r>
              <a:rPr lang="ru-RU" dirty="0" smtClean="0"/>
              <a:t>Проверяется</a:t>
            </a:r>
          </a:p>
          <a:p>
            <a:pPr lvl="1"/>
            <a:r>
              <a:rPr lang="ru-RU" dirty="0" smtClean="0"/>
              <a:t>Качество выполнения фазы</a:t>
            </a:r>
          </a:p>
          <a:p>
            <a:pPr lvl="1"/>
            <a:r>
              <a:rPr lang="ru-RU" dirty="0" smtClean="0"/>
              <a:t>Перспективность проекта</a:t>
            </a:r>
          </a:p>
          <a:p>
            <a:pPr lvl="1"/>
            <a:r>
              <a:rPr lang="ru-RU" dirty="0" smtClean="0"/>
              <a:t>«Внятность» плана дальнейших работ и запросов ресурсов</a:t>
            </a:r>
          </a:p>
          <a:p>
            <a:r>
              <a:rPr lang="ru-RU" dirty="0" smtClean="0"/>
              <a:t>В КТ (</a:t>
            </a:r>
            <a:r>
              <a:rPr lang="en-US" dirty="0" smtClean="0"/>
              <a:t>Gates)</a:t>
            </a:r>
            <a:endParaRPr lang="ru-RU" dirty="0" smtClean="0"/>
          </a:p>
          <a:p>
            <a:pPr lvl="1"/>
            <a:r>
              <a:rPr lang="ru-RU" dirty="0" smtClean="0"/>
              <a:t>Поставляемы артефакты проекта</a:t>
            </a:r>
          </a:p>
          <a:p>
            <a:pPr lvl="1"/>
            <a:r>
              <a:rPr lang="ru-RU" dirty="0" smtClean="0"/>
              <a:t>Критерии (вопросы, метрики)</a:t>
            </a:r>
          </a:p>
          <a:p>
            <a:pPr lvl="1"/>
            <a:r>
              <a:rPr lang="ru-RU" dirty="0" smtClean="0"/>
              <a:t>Заключение о прохождении</a:t>
            </a:r>
          </a:p>
          <a:p>
            <a:pPr lvl="2"/>
            <a:r>
              <a:rPr lang="en-US" dirty="0" smtClean="0"/>
              <a:t>Go</a:t>
            </a:r>
          </a:p>
          <a:p>
            <a:pPr lvl="2"/>
            <a:r>
              <a:rPr lang="en-US" dirty="0" smtClean="0"/>
              <a:t>Kill</a:t>
            </a:r>
          </a:p>
          <a:p>
            <a:pPr lvl="2"/>
            <a:r>
              <a:rPr lang="en-US" dirty="0" err="1" smtClean="0"/>
              <a:t>Hold|Recycle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11712" y="5853797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www.pharmafocusasia.com/articles/increasing-speed-randd-stage-gate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64" y="1845148"/>
            <a:ext cx="5728663" cy="39189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32891" y="5665172"/>
            <a:ext cx="579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en.wikipedia.org/wiki/Phase%E2%80%93gate_model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89" y="1870075"/>
            <a:ext cx="4060511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67651" y="4001294"/>
            <a:ext cx="3437274" cy="10005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Дальше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029451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Закрытие проекта</a:t>
            </a:r>
          </a:p>
          <a:p>
            <a:pPr lvl="1"/>
            <a:r>
              <a:rPr lang="ru-RU" dirty="0" smtClean="0"/>
              <a:t>Сдача работ</a:t>
            </a:r>
          </a:p>
          <a:p>
            <a:pPr lvl="1"/>
            <a:r>
              <a:rPr lang="ru-RU" dirty="0" smtClean="0"/>
              <a:t>Презентация результатов</a:t>
            </a:r>
          </a:p>
          <a:p>
            <a:pPr lvl="1"/>
            <a:r>
              <a:rPr lang="ru-RU" dirty="0" smtClean="0"/>
              <a:t>Формальное закрытие работ</a:t>
            </a:r>
          </a:p>
          <a:p>
            <a:pPr lvl="1"/>
            <a:r>
              <a:rPr lang="ru-RU" dirty="0" smtClean="0"/>
              <a:t>Выученные уроки 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25</a:t>
            </a:fld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946777" y="587095"/>
            <a:ext cx="2994212" cy="862049"/>
          </a:xfrm>
          <a:prstGeom prst="rightArrow">
            <a:avLst>
              <a:gd name="adj1" fmla="val 50000"/>
              <a:gd name="adj2" fmla="val 60390"/>
            </a:avLst>
          </a:prstGeom>
          <a:gradFill>
            <a:gsLst>
              <a:gs pos="5000">
                <a:schemeClr val="accent4">
                  <a:satMod val="103000"/>
                  <a:lumMod val="102000"/>
                  <a:tint val="94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571500">
              <a:schemeClr val="accent4">
                <a:satMod val="175000"/>
                <a:alpha val="16000"/>
              </a:schemeClr>
            </a:glow>
            <a:outerShdw blurRad="482600" dist="1054100" dir="10740000" sx="71000" sy="71000" kx="1200000" algn="br" rotWithShape="0">
              <a:prstClr val="black">
                <a:alpha val="44000"/>
              </a:prstClr>
            </a:outerShdw>
            <a:softEdge rad="127000"/>
          </a:effectLst>
          <a:scene3d>
            <a:camera prst="perspectiveHeroicExtremeLeftFacing"/>
            <a:lightRig rig="threePt" dir="t">
              <a:rot lat="0" lon="0" rev="1200000"/>
            </a:lightRig>
          </a:scene3d>
          <a:sp3d prstMaterial="plastic"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В СЛЕДУЮЩИЙ РАЗ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Основное за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функции менеджера проекта на этапе выполнения</a:t>
            </a:r>
          </a:p>
          <a:p>
            <a:pPr lvl="1"/>
            <a:r>
              <a:rPr lang="ru-RU" dirty="0" smtClean="0"/>
              <a:t>Управление работами в проекте</a:t>
            </a:r>
          </a:p>
          <a:p>
            <a:pPr lvl="1"/>
            <a:r>
              <a:rPr lang="ru-RU" dirty="0" smtClean="0"/>
              <a:t>Мониторинг и контроль выполнения проекта</a:t>
            </a:r>
          </a:p>
          <a:p>
            <a:r>
              <a:rPr lang="ru-RU" dirty="0" smtClean="0"/>
              <a:t>Качество, риски и культура организации</a:t>
            </a:r>
          </a:p>
          <a:p>
            <a:r>
              <a:rPr lang="ru-RU" dirty="0" smtClean="0"/>
              <a:t>Техники анализа (инструменты)</a:t>
            </a:r>
          </a:p>
          <a:p>
            <a:r>
              <a:rPr lang="ru-RU" dirty="0" smtClean="0"/>
              <a:t>Формальная процедура принятие решения на основе аналитической информации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26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896" y="654050"/>
            <a:ext cx="1933575" cy="1171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00308" y="310267"/>
            <a:ext cx="1813317" cy="830997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oletariat" panose="02010606050202020204" pitchFamily="2" charset="0"/>
              </a:rPr>
              <a:t>Ключевое</a:t>
            </a:r>
            <a:endParaRPr lang="ru-RU" sz="48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roletariat" panose="0201060605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Читай </a:t>
            </a:r>
            <a:r>
              <a:rPr lang="en-US" dirty="0" smtClean="0"/>
              <a:t>@ </a:t>
            </a:r>
            <a:r>
              <a:rPr lang="ru-RU" dirty="0" smtClean="0"/>
              <a:t>Применяй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13" y="1480457"/>
            <a:ext cx="10515600" cy="476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u="sng" dirty="0" smtClean="0"/>
              <a:t>Изучение</a:t>
            </a:r>
            <a:endParaRPr lang="en-US" sz="1400" u="sng" dirty="0" smtClean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1800" dirty="0">
                <a:hlinkClick r:id="rId2"/>
              </a:rPr>
              <a:t>http://</a:t>
            </a:r>
            <a:r>
              <a:rPr lang="ru-RU" sz="1800" dirty="0" smtClean="0">
                <a:hlinkClick r:id="rId2"/>
              </a:rPr>
              <a:t>www3.ha.org.hk/qeh/wiser/doc/7bqt.pdf</a:t>
            </a:r>
            <a:endParaRPr lang="ru-RU" sz="1800" dirty="0" smtClean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wiki.brookes.ac.uk/download/attachments/66060770/Risk+Management+in+Projects.pdf</a:t>
            </a:r>
            <a:endParaRPr lang="ru-RU" sz="1800" dirty="0" smtClean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1800" b="1" dirty="0" smtClean="0">
                <a:hlinkClick r:id="rId4"/>
              </a:rPr>
              <a:t>Диссертация </a:t>
            </a:r>
            <a:r>
              <a:rPr lang="en-US" sz="1800" b="1" dirty="0" smtClean="0">
                <a:hlinkClick r:id="rId4"/>
              </a:rPr>
              <a:t>MSc in </a:t>
            </a:r>
            <a:r>
              <a:rPr lang="en-US" sz="1800" b="1" dirty="0" err="1" smtClean="0">
                <a:hlinkClick r:id="rId4"/>
              </a:rPr>
              <a:t>Management&amp;Engineering</a:t>
            </a:r>
            <a:r>
              <a:rPr lang="ru-RU" sz="1800" b="1" dirty="0" smtClean="0">
                <a:hlinkClick r:id="rId4"/>
              </a:rPr>
              <a:t> по управлению рисками в </a:t>
            </a:r>
            <a:r>
              <a:rPr lang="en-US" sz="1800" b="1" dirty="0" smtClean="0">
                <a:hlinkClick r:id="rId4"/>
              </a:rPr>
              <a:t>RnD </a:t>
            </a:r>
            <a:r>
              <a:rPr lang="ru-RU" sz="1800" b="1" dirty="0" smtClean="0">
                <a:hlinkClick r:id="rId4"/>
              </a:rPr>
              <a:t>проектах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preserve.lehigh.edu/cgi/viewcontent.cgi?article=2299&amp;context=etd</a:t>
            </a:r>
            <a:endParaRPr lang="en-US" sz="1800" dirty="0" smtClean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dirty="0">
                <a:hlinkClick r:id="rId5"/>
              </a:rPr>
              <a:t>http://en.wikipedia.org/wiki/Risk_management</a:t>
            </a:r>
            <a:endParaRPr lang="ru-RU" sz="18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800" u="sng" dirty="0" smtClean="0"/>
              <a:t>Упражнения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МиниПроект1: Улучшите свой рабочий процесс (</a:t>
            </a:r>
            <a:r>
              <a:rPr lang="en-US" sz="1800" dirty="0" smtClean="0"/>
              <a:t>PDCA)</a:t>
            </a:r>
            <a:r>
              <a:rPr lang="ru-RU" sz="1800" dirty="0" smtClean="0"/>
              <a:t> </a:t>
            </a:r>
            <a:r>
              <a:rPr lang="en-US" sz="1600" dirty="0" smtClean="0">
                <a:hlinkClick r:id="rId6"/>
              </a:rPr>
              <a:t>http://goo.gl/forms/3TY6xoQcLN</a:t>
            </a:r>
            <a:r>
              <a:rPr lang="ru-RU" sz="1600" dirty="0" smtClean="0"/>
              <a:t> </a:t>
            </a:r>
          </a:p>
          <a:p>
            <a:pPr lvl="1"/>
            <a:r>
              <a:rPr lang="ru-RU" dirty="0" smtClean="0"/>
              <a:t>следующая итерация (2 недели)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 smtClean="0"/>
              <a:t>Задача на </a:t>
            </a:r>
            <a:r>
              <a:rPr lang="ru-RU" dirty="0" smtClean="0"/>
              <a:t>инструменты анализа </a:t>
            </a:r>
            <a:r>
              <a:rPr lang="ru-RU" dirty="0" smtClean="0"/>
              <a:t>(</a:t>
            </a:r>
            <a:r>
              <a:rPr lang="ru-RU" dirty="0" err="1" smtClean="0"/>
              <a:t>см.дальше</a:t>
            </a:r>
            <a:r>
              <a:rPr lang="ru-RU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</p:txBody>
      </p:sp>
      <p:pic>
        <p:nvPicPr>
          <p:cNvPr id="1026" name="Picture 2" descr="http://youressence.info/templates/newway/images/kniga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37" y="355178"/>
            <a:ext cx="3186463" cy="15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87" y="3688806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53B1-8F3F-4BCF-ACC3-55955383C5FF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27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1496" y="6020738"/>
            <a:ext cx="2097356" cy="3018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8504" y="5987018"/>
            <a:ext cx="720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 </a:t>
            </a:r>
            <a:r>
              <a:rPr lang="ru-RU" dirty="0" smtClean="0">
                <a:solidFill>
                  <a:srgbClr val="FF0000"/>
                </a:solidFill>
              </a:rPr>
              <a:t>Вопросы и уточнения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ru-RU" dirty="0" smtClean="0">
                <a:solidFill>
                  <a:srgbClr val="FF0000"/>
                </a:solidFill>
              </a:rPr>
              <a:t>на почту, тема должна начинаться с «</a:t>
            </a:r>
            <a:r>
              <a:rPr lang="en-US" dirty="0" err="1" smtClean="0">
                <a:solidFill>
                  <a:srgbClr val="FF0000"/>
                </a:solidFill>
              </a:rPr>
              <a:t>RnDm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70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470" y="4962200"/>
            <a:ext cx="3517067" cy="1460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989" y="4948353"/>
            <a:ext cx="3433987" cy="1343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349" y="4962200"/>
            <a:ext cx="1156201" cy="1329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по инструментам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74049" cy="35258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Выберете подходящий инструмент, проведите анализ ситуации. Всей необходимой информации нет (как в жизни). Можно делать допущения (указывать). Цель – подготовить материал для группового обсуждения – собрать воедино мысли и информацию и представить в удобном виде.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20-00 развернули веб-сервис. Через 2 часа он был недоступен, но 1 час спустя стал доступен опять. Предстоит совещание по обсуждению возможных причин сбоя.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чебуречной ведётся статистика количества чебуреков в заказе, Покупатель берёт от 1 до 10 </a:t>
            </a:r>
            <a:r>
              <a:rPr lang="ru-RU" dirty="0"/>
              <a:t>(</a:t>
            </a:r>
            <a:r>
              <a:rPr lang="ru-RU" dirty="0" smtClean="0"/>
              <a:t>задайте %). Предложите оптимальное количество вариантов размеров упаковки.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разрабатываемом программном комплексе 27 модулей. Каждый модуль характеризуется размером (</a:t>
            </a:r>
            <a:r>
              <a:rPr lang="en-US" dirty="0" err="1" smtClean="0"/>
              <a:t>kloc</a:t>
            </a:r>
            <a:r>
              <a:rPr lang="en-US" dirty="0" smtClean="0"/>
              <a:t>)</a:t>
            </a:r>
            <a:r>
              <a:rPr lang="ru-RU" dirty="0"/>
              <a:t> </a:t>
            </a:r>
            <a:r>
              <a:rPr lang="ru-RU" dirty="0" smtClean="0"/>
              <a:t>и количеством дефектов (задайте). Необходимо разработать план работы по исправлению модулей. Дефекты считать независимыми. </a:t>
            </a:r>
          </a:p>
          <a:p>
            <a:pPr lvl="1"/>
            <a:r>
              <a:rPr lang="ru-RU" dirty="0" smtClean="0"/>
              <a:t>Дополнительно: дефекты имеют критичность. Дефекты имеют трудоемкость исправления. </a:t>
            </a:r>
          </a:p>
          <a:p>
            <a:pPr lvl="1"/>
            <a:r>
              <a:rPr lang="ru-RU" dirty="0" smtClean="0"/>
              <a:t>Дополнительно: варианты планирования: итерационный, последовательный.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Менеджер должен собирать отчеты о статусе выполнения задач, возникла проблема в согласовании периодов отчетности и детальности отчета, предлагается встретиться для обсуждения удобной всем схемы. В команде 3 специалиста: архитектор, разработчик, </a:t>
            </a:r>
            <a:r>
              <a:rPr lang="ru-RU" dirty="0" err="1" smtClean="0"/>
              <a:t>тестировщик</a:t>
            </a:r>
            <a:r>
              <a:rPr lang="ru-RU" dirty="0" smtClean="0"/>
              <a:t>. Архитектор планирует задачи крупно – месяцами, разработчик неделями, </a:t>
            </a:r>
            <a:r>
              <a:rPr lang="ru-RU" dirty="0" err="1" smtClean="0"/>
              <a:t>тестировщик</a:t>
            </a:r>
            <a:r>
              <a:rPr lang="ru-RU" dirty="0" smtClean="0"/>
              <a:t> часами.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Команда из </a:t>
            </a:r>
            <a:r>
              <a:rPr lang="en-US" dirty="0" smtClean="0"/>
              <a:t>N </a:t>
            </a:r>
            <a:r>
              <a:rPr lang="ru-RU" dirty="0" smtClean="0"/>
              <a:t>человек должна следить за 3-мя площадками. При этом дежурных должно быть не меньше 2 на каждой, смен в сутках 3. Для повышения бдительности сотрудники должны менять места дежурства. Необходимо спланировать смены, определить минимальное </a:t>
            </a:r>
            <a:r>
              <a:rPr lang="en-US" dirty="0" smtClean="0"/>
              <a:t>N</a:t>
            </a:r>
            <a:r>
              <a:rPr lang="ru-RU" dirty="0" smtClean="0"/>
              <a:t> и достаточное </a:t>
            </a:r>
            <a:r>
              <a:rPr lang="en-US" dirty="0" smtClean="0"/>
              <a:t>N </a:t>
            </a:r>
            <a:r>
              <a:rPr lang="ru-RU" dirty="0" smtClean="0"/>
              <a:t>с учётом внутренних и внешних рисков изменения доступности ресурсов (задайте их уровень).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Расходы проекта</a:t>
            </a:r>
            <a:r>
              <a:rPr lang="en-US" dirty="0" smtClean="0"/>
              <a:t> </a:t>
            </a:r>
            <a:r>
              <a:rPr lang="ru-RU" dirty="0" smtClean="0"/>
              <a:t>спланированы в </a:t>
            </a:r>
            <a:r>
              <a:rPr lang="en-US" dirty="0" smtClean="0"/>
              <a:t>USD</a:t>
            </a:r>
            <a:r>
              <a:rPr lang="ru-RU" dirty="0" smtClean="0"/>
              <a:t> 350000, с учётом небольших колебаний  </a:t>
            </a:r>
            <a:r>
              <a:rPr lang="en-US" dirty="0" smtClean="0"/>
              <a:t>USD/RUR, USD/EUR</a:t>
            </a:r>
            <a:r>
              <a:rPr lang="ru-RU" dirty="0" smtClean="0"/>
              <a:t>, фактические расходы производились ежемесячно в  </a:t>
            </a:r>
            <a:r>
              <a:rPr lang="en-US" dirty="0" smtClean="0"/>
              <a:t>RUR </a:t>
            </a:r>
            <a:r>
              <a:rPr lang="ru-RU" dirty="0" smtClean="0"/>
              <a:t>и </a:t>
            </a:r>
            <a:r>
              <a:rPr lang="en-US" dirty="0" smtClean="0"/>
              <a:t>EUR </a:t>
            </a:r>
            <a:r>
              <a:rPr lang="ru-RU" dirty="0" smtClean="0"/>
              <a:t>(задать и свести план). </a:t>
            </a:r>
            <a:r>
              <a:rPr lang="en-US" dirty="0" smtClean="0"/>
              <a:t>1 </a:t>
            </a:r>
            <a:r>
              <a:rPr lang="ru-RU" dirty="0" smtClean="0"/>
              <a:t>этап проекта проводился с 1 января 2014 по 30 марта 2015 года, в результате реализации валютных рисков было затребовано и получено резервное финансирование. </a:t>
            </a:r>
          </a:p>
          <a:p>
            <a:pPr lvl="1"/>
            <a:r>
              <a:rPr lang="ru-RU" dirty="0" smtClean="0"/>
              <a:t>Дополнительно: прогноз на 2 этап проекта с учётом рисков и доверительного интервала колебаний по опросу 10 экспертов по 3 точкам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28</a:t>
            </a:fld>
            <a:endParaRPr lang="ru-RU"/>
          </a:p>
        </p:txBody>
      </p:sp>
      <p:pic>
        <p:nvPicPr>
          <p:cNvPr id="7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706" y="766482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прошлый раз: </a:t>
            </a:r>
            <a:r>
              <a:rPr lang="ru-RU" dirty="0" smtClean="0"/>
              <a:t>расписание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>
            <a:normAutofit/>
          </a:bodyPr>
          <a:lstStyle/>
          <a:p>
            <a:r>
              <a:rPr lang="ru-RU" dirty="0"/>
              <a:t>Расписание</a:t>
            </a:r>
          </a:p>
          <a:p>
            <a:pPr lvl="1"/>
            <a:r>
              <a:rPr lang="ru-RU" dirty="0"/>
              <a:t>Взаимосвязи активностей</a:t>
            </a:r>
          </a:p>
          <a:p>
            <a:pPr lvl="1"/>
            <a:r>
              <a:rPr lang="ru-RU" dirty="0"/>
              <a:t>Назначение ресурсов</a:t>
            </a:r>
          </a:p>
          <a:p>
            <a:r>
              <a:rPr lang="ru-RU" dirty="0"/>
              <a:t>Анализ расписания</a:t>
            </a:r>
          </a:p>
          <a:p>
            <a:pPr lvl="1"/>
            <a:r>
              <a:rPr lang="ru-RU" dirty="0"/>
              <a:t>Цели и инструменты</a:t>
            </a:r>
          </a:p>
          <a:p>
            <a:r>
              <a:rPr lang="ru-RU" dirty="0"/>
              <a:t>Расписание согласовано</a:t>
            </a:r>
          </a:p>
          <a:p>
            <a:pPr lvl="1"/>
            <a:r>
              <a:rPr lang="ru-RU" dirty="0"/>
              <a:t>Проект готов к запуску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92481" y="413291"/>
            <a:ext cx="4030825" cy="371853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XX%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3820" y="413291"/>
            <a:ext cx="1791478" cy="353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-185465"/>
            <a:ext cx="5957455" cy="58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на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4242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От планирования – к выполнению</a:t>
            </a:r>
          </a:p>
          <a:p>
            <a:pPr lvl="1"/>
            <a:r>
              <a:rPr lang="ru-RU" dirty="0" smtClean="0"/>
              <a:t>Управление выполнением</a:t>
            </a:r>
          </a:p>
          <a:p>
            <a:pPr lvl="1"/>
            <a:r>
              <a:rPr lang="ru-RU" dirty="0" smtClean="0"/>
              <a:t>Мониторинг и контроль проекта</a:t>
            </a:r>
          </a:p>
          <a:p>
            <a:r>
              <a:rPr lang="ru-RU" dirty="0" smtClean="0"/>
              <a:t>Проблемные </a:t>
            </a:r>
            <a:r>
              <a:rPr lang="ru-RU" dirty="0"/>
              <a:t>темы исследовательских проектов</a:t>
            </a:r>
          </a:p>
          <a:p>
            <a:pPr lvl="1"/>
            <a:r>
              <a:rPr lang="ru-RU" dirty="0" smtClean="0"/>
              <a:t>Персонал</a:t>
            </a:r>
            <a:endParaRPr lang="ru-RU" dirty="0"/>
          </a:p>
          <a:p>
            <a:pPr lvl="1"/>
            <a:r>
              <a:rPr lang="ru-RU" dirty="0" smtClean="0"/>
              <a:t>Коммуникации</a:t>
            </a:r>
            <a:endParaRPr lang="ru-RU" dirty="0"/>
          </a:p>
          <a:p>
            <a:pPr lvl="1"/>
            <a:r>
              <a:rPr lang="ru-RU" dirty="0" smtClean="0"/>
              <a:t>Качество</a:t>
            </a:r>
            <a:endParaRPr lang="ru-RU" dirty="0"/>
          </a:p>
          <a:p>
            <a:r>
              <a:rPr lang="ru-RU" dirty="0" smtClean="0"/>
              <a:t>Риски </a:t>
            </a:r>
            <a:r>
              <a:rPr lang="en-US" dirty="0"/>
              <a:t>R&amp;D </a:t>
            </a:r>
            <a:r>
              <a:rPr lang="ru-RU" dirty="0" smtClean="0"/>
              <a:t>проектов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40708" y="5807631"/>
            <a:ext cx="4951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en.wikipedia.org/wiki/Project_management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80620" y="3107064"/>
            <a:ext cx="5172074" cy="134851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9851401">
            <a:off x="248147" y="2040811"/>
            <a:ext cx="1707155" cy="2345178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ЗАПРОС 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выполнено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529" y="4064959"/>
            <a:ext cx="10515600" cy="1984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Что дальше?</a:t>
            </a:r>
            <a:endParaRPr lang="ru-RU" sz="6000" dirty="0" smtClean="0"/>
          </a:p>
          <a:p>
            <a:pPr marL="0" indent="0" algn="ctr">
              <a:buNone/>
            </a:pPr>
            <a:endParaRPr lang="ru-RU" sz="6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7D1F-C100-4629-B5DF-0C327654E00B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281237">
            <a:off x="1356223" y="1679472"/>
            <a:ext cx="1707155" cy="2348149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Устав Проекта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 rot="457703">
            <a:off x="2947900" y="1633931"/>
            <a:ext cx="1707155" cy="2348149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СДР</a:t>
            </a:r>
            <a:endParaRPr lang="ru-RU" sz="32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174289" y="2642417"/>
            <a:ext cx="1049215" cy="42225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175924">
            <a:off x="4467319" y="1835827"/>
            <a:ext cx="1707155" cy="2348149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Расписание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09055" y="2092993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?</a:t>
            </a:r>
          </a:p>
        </p:txBody>
      </p:sp>
      <p:pic>
        <p:nvPicPr>
          <p:cNvPr id="15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87" y="888765"/>
            <a:ext cx="4105623" cy="40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778302" y="3212963"/>
            <a:ext cx="1407771" cy="82142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846010" y="3182392"/>
            <a:ext cx="1407771" cy="82142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86" y="1500874"/>
            <a:ext cx="4105623" cy="40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проекта: задачи менеджера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Функции менеджера как члена проектной команды</a:t>
            </a:r>
          </a:p>
          <a:p>
            <a:r>
              <a:rPr lang="ru-RU" dirty="0" smtClean="0"/>
              <a:t>Осуществление коммуникаций</a:t>
            </a:r>
          </a:p>
          <a:p>
            <a:r>
              <a:rPr lang="ru-RU" dirty="0" smtClean="0"/>
              <a:t>Управление командой</a:t>
            </a:r>
          </a:p>
          <a:p>
            <a:r>
              <a:rPr lang="ru-RU" dirty="0" smtClean="0"/>
              <a:t>Работа с заинтересованными лицами проекта</a:t>
            </a:r>
          </a:p>
          <a:p>
            <a:r>
              <a:rPr lang="ru-RU" i="1" dirty="0" smtClean="0"/>
              <a:t>Контроль качества</a:t>
            </a:r>
          </a:p>
          <a:p>
            <a:r>
              <a:rPr lang="ru-RU" i="1" dirty="0" smtClean="0"/>
              <a:t>Снабжение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	+ Согласованность элементов выполнения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6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96109" y="3794501"/>
            <a:ext cx="1407771" cy="82142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командой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Создание команды</a:t>
            </a:r>
          </a:p>
          <a:p>
            <a:pPr lvl="1"/>
            <a:r>
              <a:rPr lang="ru-RU" dirty="0" smtClean="0"/>
              <a:t>Выделение ресурсов</a:t>
            </a:r>
          </a:p>
          <a:p>
            <a:pPr lvl="2"/>
            <a:r>
              <a:rPr lang="ru-RU" dirty="0" smtClean="0"/>
              <a:t>Перепрофилирование сотрудников</a:t>
            </a:r>
          </a:p>
          <a:p>
            <a:pPr lvl="1"/>
            <a:r>
              <a:rPr lang="ru-RU" dirty="0" smtClean="0"/>
              <a:t>Аутсорсинг, внешние консультации</a:t>
            </a:r>
          </a:p>
          <a:p>
            <a:pPr lvl="1"/>
            <a:r>
              <a:rPr lang="ru-RU" dirty="0" smtClean="0"/>
              <a:t>Внешний поиск сотрудников</a:t>
            </a:r>
          </a:p>
          <a:p>
            <a:pPr lvl="2"/>
            <a:r>
              <a:rPr lang="ru-RU" dirty="0" smtClean="0"/>
              <a:t>Работа с резюме и участие в собеседованиях</a:t>
            </a:r>
          </a:p>
          <a:p>
            <a:r>
              <a:rPr lang="ru-RU" dirty="0" smtClean="0"/>
              <a:t>Развитие команды</a:t>
            </a:r>
          </a:p>
          <a:p>
            <a:pPr lvl="1"/>
            <a:r>
              <a:rPr lang="ru-RU" dirty="0" smtClean="0"/>
              <a:t>Обучение, </a:t>
            </a:r>
            <a:r>
              <a:rPr lang="ru-RU" dirty="0" err="1" smtClean="0"/>
              <a:t>коучинг</a:t>
            </a:r>
            <a:endParaRPr lang="ru-RU" dirty="0"/>
          </a:p>
          <a:p>
            <a:pPr lvl="1"/>
            <a:r>
              <a:rPr lang="ru-RU" dirty="0" smtClean="0"/>
              <a:t>Тим-</a:t>
            </a:r>
            <a:r>
              <a:rPr lang="ru-RU" dirty="0" err="1" smtClean="0"/>
              <a:t>билдинг</a:t>
            </a:r>
            <a:r>
              <a:rPr lang="ru-RU" dirty="0" smtClean="0"/>
              <a:t>, размещение команды</a:t>
            </a:r>
          </a:p>
          <a:p>
            <a:pPr lvl="1"/>
            <a:r>
              <a:rPr lang="ru-RU" dirty="0" smtClean="0"/>
              <a:t>Правила, поощрения и оценка</a:t>
            </a:r>
          </a:p>
          <a:p>
            <a:r>
              <a:rPr lang="ru-RU" dirty="0" smtClean="0"/>
              <a:t>Управление командой</a:t>
            </a:r>
          </a:p>
          <a:p>
            <a:pPr lvl="1"/>
            <a:r>
              <a:rPr lang="ru-RU" dirty="0" smtClean="0"/>
              <a:t>Мотивация, отслеживание заинтересованности</a:t>
            </a:r>
          </a:p>
          <a:p>
            <a:pPr lvl="1"/>
            <a:r>
              <a:rPr lang="ru-RU" dirty="0" smtClean="0"/>
              <a:t>Разбор конфликтов</a:t>
            </a:r>
          </a:p>
          <a:p>
            <a:pPr lvl="1"/>
            <a:r>
              <a:rPr lang="ru-RU" dirty="0" smtClean="0"/>
              <a:t>Управление интенсивностью работ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45213" y="347275"/>
            <a:ext cx="3191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Важно: модель команды 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Футбольная команда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Оркестр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Киносъемочная бригада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5766" y="2117270"/>
            <a:ext cx="4139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Продолжительность проекта, динамика команды и согласованность со стратегическими планами организации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1312" y="3160451"/>
            <a:ext cx="6140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Модель управления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Формальное/неформальное лидерство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Детальность и частота контроля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584" y="4203632"/>
            <a:ext cx="3925231" cy="218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2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Коммуникации в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Применяемые методы</a:t>
            </a:r>
          </a:p>
          <a:p>
            <a:pPr lvl="1"/>
            <a:r>
              <a:rPr lang="ru-RU" dirty="0" smtClean="0"/>
              <a:t>Информационные технологии</a:t>
            </a:r>
          </a:p>
          <a:p>
            <a:pPr lvl="1"/>
            <a:r>
              <a:rPr lang="ru-RU" dirty="0" smtClean="0"/>
              <a:t>Личное общение, встречи</a:t>
            </a:r>
          </a:p>
          <a:p>
            <a:pPr lvl="1"/>
            <a:r>
              <a:rPr lang="ru-RU" dirty="0" smtClean="0"/>
              <a:t>Деловая переписка</a:t>
            </a:r>
          </a:p>
          <a:p>
            <a:pPr lvl="1"/>
            <a:r>
              <a:rPr lang="ru-RU" dirty="0" smtClean="0"/>
              <a:t>Телефонные конференции</a:t>
            </a:r>
          </a:p>
          <a:p>
            <a:r>
              <a:rPr lang="ru-RU" dirty="0" smtClean="0"/>
              <a:t>Принятая модель коммуникации</a:t>
            </a:r>
          </a:p>
          <a:p>
            <a:pPr lvl="1"/>
            <a:r>
              <a:rPr lang="ru-RU" dirty="0" smtClean="0"/>
              <a:t>Кто в каких случаях инициирует </a:t>
            </a:r>
          </a:p>
          <a:p>
            <a:pPr lvl="1"/>
            <a:r>
              <a:rPr lang="ru-RU" dirty="0" smtClean="0"/>
              <a:t>Оперативность и гарантированность ответа </a:t>
            </a:r>
          </a:p>
          <a:p>
            <a:r>
              <a:rPr lang="ru-RU" i="1" dirty="0" smtClean="0"/>
              <a:t>Необходимые и </a:t>
            </a:r>
            <a:r>
              <a:rPr lang="ru-RU" b="1" i="1" dirty="0" smtClean="0"/>
              <a:t>правильные</a:t>
            </a:r>
            <a:r>
              <a:rPr lang="ru-RU" i="1" dirty="0" smtClean="0"/>
              <a:t> коммуникации для снабжения</a:t>
            </a:r>
          </a:p>
          <a:p>
            <a:pPr lvl="1"/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внутри организации (другие департаменты)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8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94098" y="2087592"/>
            <a:ext cx="4140679" cy="2898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/>
              <a:t>Формальные и фактические стандарты организации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8981535" y="4281876"/>
            <a:ext cx="1853241" cy="9661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Комм.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5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ЗЛ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52713" cy="4351338"/>
          </a:xfrm>
        </p:spPr>
        <p:txBody>
          <a:bodyPr/>
          <a:lstStyle/>
          <a:p>
            <a:r>
              <a:rPr lang="ru-RU" dirty="0" smtClean="0"/>
              <a:t>Коммуникации</a:t>
            </a:r>
          </a:p>
          <a:p>
            <a:pPr lvl="1"/>
            <a:r>
              <a:rPr lang="ru-RU" dirty="0" smtClean="0"/>
              <a:t>Всё вышесказанное верно</a:t>
            </a:r>
          </a:p>
          <a:p>
            <a:r>
              <a:rPr lang="ru-RU" dirty="0" smtClean="0"/>
              <a:t>Удовлетворённость</a:t>
            </a:r>
          </a:p>
          <a:p>
            <a:r>
              <a:rPr lang="ru-RU" dirty="0" smtClean="0"/>
              <a:t>Информирование о ходе проекта</a:t>
            </a:r>
          </a:p>
          <a:p>
            <a:pPr lvl="1"/>
            <a:r>
              <a:rPr lang="ru-RU" dirty="0" smtClean="0"/>
              <a:t>Прогресс выполнения</a:t>
            </a:r>
          </a:p>
          <a:p>
            <a:pPr lvl="1"/>
            <a:r>
              <a:rPr lang="ru-RU" dirty="0" smtClean="0"/>
              <a:t>Изменения</a:t>
            </a:r>
          </a:p>
          <a:p>
            <a:pPr lvl="1"/>
            <a:r>
              <a:rPr lang="ru-RU" dirty="0" smtClean="0"/>
              <a:t>Ключевые артефакты проекта (изменения)</a:t>
            </a:r>
          </a:p>
          <a:p>
            <a:r>
              <a:rPr lang="ru-RU" dirty="0" smtClean="0"/>
              <a:t>Результирующие артефакты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37" y="115399"/>
            <a:ext cx="6100763" cy="34204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46443" y="4186933"/>
            <a:ext cx="4658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7030A0"/>
                </a:solidFill>
              </a:rPr>
              <a:t>Мастерство менеджера </a:t>
            </a:r>
            <a:r>
              <a:rPr lang="ru-RU" dirty="0" smtClean="0">
                <a:solidFill>
                  <a:srgbClr val="7030A0"/>
                </a:solidFill>
              </a:rPr>
              <a:t>в части общения с ЗЛ заключается </a:t>
            </a:r>
            <a:r>
              <a:rPr lang="ru-RU" dirty="0">
                <a:solidFill>
                  <a:srgbClr val="7030A0"/>
                </a:solidFill>
              </a:rPr>
              <a:t>в предоставлении/запросе </a:t>
            </a:r>
            <a:r>
              <a:rPr lang="ru-RU" b="1" dirty="0">
                <a:solidFill>
                  <a:srgbClr val="7030A0"/>
                </a:solidFill>
              </a:rPr>
              <a:t>релевантной </a:t>
            </a:r>
            <a:r>
              <a:rPr lang="ru-RU" dirty="0">
                <a:solidFill>
                  <a:srgbClr val="7030A0"/>
                </a:solidFill>
              </a:rPr>
              <a:t>и</a:t>
            </a:r>
            <a:r>
              <a:rPr lang="ru-RU" dirty="0" smtClean="0">
                <a:solidFill>
                  <a:srgbClr val="7030A0"/>
                </a:solidFill>
              </a:rPr>
              <a:t>нформации, своевременной просьбе помощи (</a:t>
            </a:r>
            <a:r>
              <a:rPr lang="ru-RU" dirty="0" err="1" smtClean="0">
                <a:solidFill>
                  <a:srgbClr val="7030A0"/>
                </a:solidFill>
              </a:rPr>
              <a:t>согласованой</a:t>
            </a:r>
            <a:r>
              <a:rPr lang="ru-RU" dirty="0" smtClean="0">
                <a:solidFill>
                  <a:srgbClr val="7030A0"/>
                </a:solidFill>
              </a:rPr>
              <a:t>) и т.д.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15843</TotalTime>
  <Words>1798</Words>
  <Application>Microsoft Office PowerPoint</Application>
  <PresentationFormat>Широкоэкранный</PresentationFormat>
  <Paragraphs>407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Agency FB</vt:lpstr>
      <vt:lpstr>Arial</vt:lpstr>
      <vt:lpstr>Arial Black</vt:lpstr>
      <vt:lpstr>Calibri</vt:lpstr>
      <vt:lpstr>Calibri Light</vt:lpstr>
      <vt:lpstr>Comic Sans MS</vt:lpstr>
      <vt:lpstr>Proletariat</vt:lpstr>
      <vt:lpstr>Wingdings</vt:lpstr>
      <vt:lpstr>Office Theme</vt:lpstr>
      <vt:lpstr>Управление проектами исследования и разработки</vt:lpstr>
      <vt:lpstr>Курс: управление проектами исследования и разработки</vt:lpstr>
      <vt:lpstr>В прошлый раз: расписание проекта</vt:lpstr>
      <vt:lpstr>План на сегодня</vt:lpstr>
      <vt:lpstr>Планирование выполнено</vt:lpstr>
      <vt:lpstr>Выполнение проекта: задачи менеджера</vt:lpstr>
      <vt:lpstr>Работа с командой проекта</vt:lpstr>
      <vt:lpstr>Коммуникации в проекте</vt:lpstr>
      <vt:lpstr>Работа с ЗЛ проекта</vt:lpstr>
      <vt:lpstr>Качество</vt:lpstr>
      <vt:lpstr>Снабжение (Procurement)</vt:lpstr>
      <vt:lpstr>Интегрированное управление и ответственность</vt:lpstr>
      <vt:lpstr>Выполнение проекта, добавим</vt:lpstr>
      <vt:lpstr>Мониторинг и контроль проекта</vt:lpstr>
      <vt:lpstr>Общий принцип контроля</vt:lpstr>
      <vt:lpstr>Мониторинг и контроль «границ»</vt:lpstr>
      <vt:lpstr>Пример: контроль ресурсов (доступность сотрудников)</vt:lpstr>
      <vt:lpstr>Итеративные методики –  контроль</vt:lpstr>
      <vt:lpstr>Контроль Качества</vt:lpstr>
      <vt:lpstr>7 инструментов контроля качества</vt:lpstr>
      <vt:lpstr>Управление рисками определяется культурой организации</vt:lpstr>
      <vt:lpstr>Пример: Анализ рисков проекта</vt:lpstr>
      <vt:lpstr>Интеграция управления проектом:  Принятие решения о судьбе проекта</vt:lpstr>
      <vt:lpstr>Принятие решения о продолжении R&amp;D проекта  с учётом получаемых результатов, рисков и качества (Phase-Gate process)</vt:lpstr>
      <vt:lpstr>Дальше</vt:lpstr>
      <vt:lpstr>Основное за сегодня</vt:lpstr>
      <vt:lpstr>Читай @ Применяй</vt:lpstr>
      <vt:lpstr>Задание по инструментам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Kachalin Aleksey</dc:creator>
  <cp:lastModifiedBy>Kachalin Aleksey</cp:lastModifiedBy>
  <cp:revision>301</cp:revision>
  <dcterms:created xsi:type="dcterms:W3CDTF">2015-02-27T07:54:33Z</dcterms:created>
  <dcterms:modified xsi:type="dcterms:W3CDTF">2015-04-06T14:12:18Z</dcterms:modified>
</cp:coreProperties>
</file>